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7" r:id="rId17"/>
    <p:sldId id="274" r:id="rId18"/>
    <p:sldId id="275" r:id="rId19"/>
    <p:sldId id="276" r:id="rId20"/>
    <p:sldId id="280" r:id="rId21"/>
    <p:sldId id="27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170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46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0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17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875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224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397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63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423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425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7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00937-1B61-4F6B-9B26-911088D10C13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A496B-6CA2-451E-A937-267598242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2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66622"/>
            <a:ext cx="10515600" cy="213727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+mn-lt"/>
              </a:rPr>
              <a:t>На</a:t>
            </a:r>
            <a:r>
              <a:rPr lang="uk-UA" sz="5400" b="1" dirty="0" err="1">
                <a:solidFill>
                  <a:schemeClr val="bg1"/>
                </a:solidFill>
                <a:latin typeface="+mn-lt"/>
              </a:rPr>
              <a:t>ціонально</a:t>
            </a:r>
            <a:r>
              <a:rPr lang="uk-UA" sz="5400" b="1" dirty="0">
                <a:solidFill>
                  <a:schemeClr val="bg1"/>
                </a:solidFill>
                <a:latin typeface="+mn-lt"/>
              </a:rPr>
              <a:t>-патріотичне виховання</a:t>
            </a:r>
            <a:endParaRPr lang="ru-RU" sz="5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8473" y="395685"/>
            <a:ext cx="73592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800" b="1" i="0" dirty="0" err="1">
                <a:solidFill>
                  <a:schemeClr val="bg1"/>
                </a:solidFill>
                <a:effectLst/>
                <a:latin typeface="Montserrat"/>
              </a:rPr>
              <a:t>Можна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Montserrat"/>
              </a:rPr>
              <a:t> все на </a:t>
            </a:r>
            <a:r>
              <a:rPr lang="ru-RU" sz="2800" b="1" i="0" dirty="0" err="1">
                <a:solidFill>
                  <a:schemeClr val="bg1"/>
                </a:solidFill>
                <a:effectLst/>
                <a:latin typeface="Montserrat"/>
              </a:rPr>
              <a:t>світі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Montserrat"/>
              </a:rPr>
              <a:t> </a:t>
            </a:r>
            <a:r>
              <a:rPr lang="ru-RU" sz="2800" b="1" i="0" dirty="0" err="1">
                <a:solidFill>
                  <a:schemeClr val="bg1"/>
                </a:solidFill>
                <a:effectLst/>
                <a:latin typeface="Montserrat"/>
              </a:rPr>
              <a:t>вибирати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Montserrat"/>
              </a:rPr>
              <a:t>, </a:t>
            </a:r>
            <a:r>
              <a:rPr lang="ru-RU" sz="2800" b="1" i="0" dirty="0" err="1">
                <a:solidFill>
                  <a:schemeClr val="bg1"/>
                </a:solidFill>
                <a:effectLst/>
                <a:latin typeface="Montserrat"/>
              </a:rPr>
              <a:t>сину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Montserrat"/>
              </a:rPr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i="0" dirty="0" err="1">
                <a:solidFill>
                  <a:schemeClr val="bg1"/>
                </a:solidFill>
                <a:effectLst/>
                <a:latin typeface="Montserrat"/>
              </a:rPr>
              <a:t>Вибрати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Montserrat"/>
              </a:rPr>
              <a:t> не </a:t>
            </a:r>
            <a:r>
              <a:rPr lang="ru-RU" sz="2800" b="1" i="0" dirty="0" err="1">
                <a:solidFill>
                  <a:schemeClr val="bg1"/>
                </a:solidFill>
                <a:effectLst/>
                <a:latin typeface="Montserrat"/>
              </a:rPr>
              <a:t>можна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Montserrat"/>
              </a:rPr>
              <a:t> </a:t>
            </a:r>
            <a:r>
              <a:rPr lang="ru-RU" sz="2800" b="1" i="0" dirty="0" err="1">
                <a:solidFill>
                  <a:schemeClr val="bg1"/>
                </a:solidFill>
                <a:effectLst/>
                <a:latin typeface="Montserrat"/>
              </a:rPr>
              <a:t>тільки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Montserrat"/>
              </a:rPr>
              <a:t> </a:t>
            </a:r>
            <a:r>
              <a:rPr lang="ru-RU" sz="2800" b="1" i="0" dirty="0" err="1">
                <a:solidFill>
                  <a:schemeClr val="bg1"/>
                </a:solidFill>
                <a:effectLst/>
                <a:latin typeface="Montserrat"/>
              </a:rPr>
              <a:t>Батьківщину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3128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70" y="106868"/>
            <a:ext cx="4770074" cy="35775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434" y="3099497"/>
            <a:ext cx="4853619" cy="36402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0746" y="1027906"/>
            <a:ext cx="3858787" cy="514504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818074" y="365125"/>
            <a:ext cx="42739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 </a:t>
            </a:r>
            <a:r>
              <a:rPr lang="ru-RU" dirty="0" err="1">
                <a:solidFill>
                  <a:schemeClr val="bg1"/>
                </a:solidFill>
              </a:rPr>
              <a:t>ініціативи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студентської</a:t>
            </a:r>
            <a:r>
              <a:rPr lang="ru-RU" dirty="0">
                <a:solidFill>
                  <a:schemeClr val="bg1"/>
                </a:solidFill>
              </a:rPr>
              <a:t> ради, в </a:t>
            </a:r>
            <a:r>
              <a:rPr lang="ru-RU" dirty="0" err="1">
                <a:solidFill>
                  <a:schemeClr val="bg1"/>
                </a:solidFill>
              </a:rPr>
              <a:t>коледжі</a:t>
            </a:r>
            <a:r>
              <a:rPr lang="ru-RU" dirty="0">
                <a:solidFill>
                  <a:schemeClr val="bg1"/>
                </a:solidFill>
              </a:rPr>
              <a:t> проходив конкурс </a:t>
            </a:r>
            <a:r>
              <a:rPr lang="ru-RU" dirty="0" err="1">
                <a:solidFill>
                  <a:schemeClr val="bg1"/>
                </a:solidFill>
              </a:rPr>
              <a:t>малюнків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серед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здобувачів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освіти,на</a:t>
            </a:r>
            <a:r>
              <a:rPr lang="ru-RU" dirty="0">
                <a:solidFill>
                  <a:schemeClr val="bg1"/>
                </a:solidFill>
              </a:rPr>
              <a:t> тему: </a:t>
            </a:r>
          </a:p>
          <a:p>
            <a:r>
              <a:rPr lang="ru-RU" dirty="0">
                <a:solidFill>
                  <a:schemeClr val="bg1"/>
                </a:solidFill>
              </a:rPr>
              <a:t>🌺"</a:t>
            </a:r>
            <a:r>
              <a:rPr lang="ru-RU" dirty="0" err="1">
                <a:solidFill>
                  <a:schemeClr val="bg1"/>
                </a:solidFill>
              </a:rPr>
              <a:t>Квітуча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Україна</a:t>
            </a:r>
            <a:r>
              <a:rPr lang="ru-RU" dirty="0">
                <a:solidFill>
                  <a:schemeClr val="bg1"/>
                </a:solidFill>
              </a:rPr>
              <a:t>".</a:t>
            </a:r>
          </a:p>
          <a:p>
            <a:r>
              <a:rPr lang="ru-RU" dirty="0" err="1">
                <a:solidFill>
                  <a:schemeClr val="bg1"/>
                </a:solidFill>
              </a:rPr>
              <a:t>Малюнки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переможців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були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використані</a:t>
            </a:r>
            <a:r>
              <a:rPr lang="ru-RU" dirty="0">
                <a:solidFill>
                  <a:schemeClr val="bg1"/>
                </a:solidFill>
              </a:rPr>
              <a:t> для   </a:t>
            </a:r>
            <a:r>
              <a:rPr lang="ru-RU" dirty="0" err="1">
                <a:solidFill>
                  <a:schemeClr val="bg1"/>
                </a:solidFill>
              </a:rPr>
              <a:t>оздоблення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дооформлення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укриття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коледжу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607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83046"/>
            <a:ext cx="10515600" cy="1476260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chemeClr val="bg1"/>
                </a:solidFill>
                <a:latin typeface="Segoe UI Historic"/>
              </a:rPr>
            </a:br>
            <a:r>
              <a:rPr lang="ru-RU" sz="4000" b="1" dirty="0" err="1">
                <a:solidFill>
                  <a:schemeClr val="bg1"/>
                </a:solidFill>
                <a:latin typeface="Segoe UI Historic"/>
              </a:rPr>
              <a:t>Р</a:t>
            </a:r>
            <a:r>
              <a:rPr lang="ru-RU" sz="4000" b="1" i="0" dirty="0" err="1">
                <a:solidFill>
                  <a:schemeClr val="bg1"/>
                </a:solidFill>
                <a:effectLst/>
                <a:latin typeface="Segoe UI Historic"/>
              </a:rPr>
              <a:t>оботи</a:t>
            </a:r>
            <a:r>
              <a:rPr lang="ru-RU" sz="4000" b="1" i="0" dirty="0">
                <a:solidFill>
                  <a:schemeClr val="bg1"/>
                </a:solidFill>
                <a:effectLst/>
                <a:latin typeface="Segoe UI Historic"/>
              </a:rPr>
              <a:t> по </a:t>
            </a:r>
            <a:r>
              <a:rPr lang="ru-RU" sz="4000" b="1" i="0" dirty="0" err="1">
                <a:solidFill>
                  <a:schemeClr val="bg1"/>
                </a:solidFill>
                <a:effectLst/>
                <a:latin typeface="Segoe UI Historic"/>
              </a:rPr>
              <a:t>оздобленню</a:t>
            </a:r>
            <a:r>
              <a:rPr lang="ru-RU" sz="4000" b="1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sz="4000" b="1" i="0" dirty="0" err="1">
                <a:solidFill>
                  <a:schemeClr val="bg1"/>
                </a:solidFill>
                <a:effectLst/>
                <a:latin typeface="Segoe UI Historic"/>
              </a:rPr>
              <a:t>укриття</a:t>
            </a:r>
            <a:r>
              <a:rPr lang="ru-RU" sz="4000" b="1" i="0" dirty="0">
                <a:solidFill>
                  <a:schemeClr val="bg1"/>
                </a:solidFill>
                <a:effectLst/>
                <a:latin typeface="Segoe UI Historic"/>
              </a:rPr>
              <a:t>.</a:t>
            </a:r>
            <a:br>
              <a:rPr lang="ru-RU" sz="4000" b="1" i="0" dirty="0">
                <a:solidFill>
                  <a:schemeClr val="bg1"/>
                </a:solidFill>
                <a:effectLst/>
                <a:latin typeface="Segoe UI Historic"/>
              </a:rPr>
            </a:br>
            <a:r>
              <a:rPr lang="ru-RU" sz="4000" b="1" i="0" dirty="0" err="1">
                <a:solidFill>
                  <a:schemeClr val="bg1"/>
                </a:solidFill>
                <a:effectLst/>
                <a:latin typeface="Segoe UI Historic"/>
              </a:rPr>
              <a:t>Студенти</a:t>
            </a:r>
            <a:r>
              <a:rPr lang="ru-RU" sz="4000" b="1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sz="4000" b="1" i="0" dirty="0" err="1">
                <a:solidFill>
                  <a:schemeClr val="bg1"/>
                </a:solidFill>
                <a:effectLst/>
                <a:latin typeface="Segoe UI Historic"/>
              </a:rPr>
              <a:t>групи</a:t>
            </a:r>
            <a:r>
              <a:rPr lang="ru-RU" sz="4000" b="1" i="0" dirty="0">
                <a:solidFill>
                  <a:schemeClr val="bg1"/>
                </a:solidFill>
                <a:effectLst/>
                <a:latin typeface="Segoe UI Historic"/>
              </a:rPr>
              <a:t> ПТ-24 за </a:t>
            </a:r>
            <a:r>
              <a:rPr lang="ru-RU" sz="4000" b="1" i="0" dirty="0" err="1">
                <a:solidFill>
                  <a:schemeClr val="bg1"/>
                </a:solidFill>
                <a:effectLst/>
                <a:latin typeface="Segoe UI Historic"/>
              </a:rPr>
              <a:t>роботою</a:t>
            </a:r>
            <a:r>
              <a:rPr lang="ru-RU" sz="4000" b="1" i="0" dirty="0">
                <a:solidFill>
                  <a:schemeClr val="bg1"/>
                </a:solidFill>
                <a:effectLst/>
                <a:latin typeface="Segoe UI Historic"/>
              </a:rPr>
              <a:t>)))</a:t>
            </a:r>
            <a:br>
              <a:rPr lang="ru-RU" sz="4000" b="1" i="0" dirty="0">
                <a:solidFill>
                  <a:schemeClr val="bg1"/>
                </a:solidFill>
                <a:effectLst/>
                <a:latin typeface="Segoe UI Historic"/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02975" y="2256163"/>
            <a:ext cx="2451253" cy="43513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51" y="2950389"/>
            <a:ext cx="4728039" cy="26634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2713" y="2842352"/>
            <a:ext cx="4645904" cy="261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28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err="1">
                <a:solidFill>
                  <a:schemeClr val="bg1"/>
                </a:solidFill>
              </a:rPr>
              <a:t>Лінійка-реквієм</a:t>
            </a:r>
            <a:r>
              <a:rPr lang="ru-RU" sz="3200" b="1" dirty="0">
                <a:solidFill>
                  <a:schemeClr val="bg1"/>
                </a:solidFill>
              </a:rPr>
              <a:t>, </a:t>
            </a:r>
            <a:r>
              <a:rPr lang="ru-RU" sz="3200" b="1" dirty="0" err="1">
                <a:solidFill>
                  <a:schemeClr val="bg1"/>
                </a:solidFill>
              </a:rPr>
              <a:t>присвячена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вшануванню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пам'яті</a:t>
            </a:r>
            <a:r>
              <a:rPr lang="ru-RU" sz="3200" b="1" dirty="0">
                <a:solidFill>
                  <a:schemeClr val="bg1"/>
                </a:solidFill>
              </a:rPr>
              <a:t> жертв </a:t>
            </a:r>
            <a:r>
              <a:rPr lang="ru-RU" sz="3200" b="1" dirty="0" err="1">
                <a:solidFill>
                  <a:schemeClr val="bg1"/>
                </a:solidFill>
              </a:rPr>
              <a:t>Бабиного</a:t>
            </a:r>
            <a:r>
              <a:rPr lang="ru-RU" sz="3200" b="1" dirty="0">
                <a:solidFill>
                  <a:schemeClr val="bg1"/>
                </a:solidFill>
              </a:rPr>
              <a:t> Яру.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712" y="2439339"/>
            <a:ext cx="5715000" cy="42862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45821" t="-257" r="1755" b="257"/>
          <a:stretch/>
        </p:blipFill>
        <p:spPr>
          <a:xfrm>
            <a:off x="1211856" y="2482449"/>
            <a:ext cx="2962000" cy="4286250"/>
          </a:xfrm>
          <a:prstGeom prst="rect">
            <a:avLst/>
          </a:prstGeom>
        </p:spPr>
      </p:pic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🕯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238" y="-84138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657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9955" y="536526"/>
            <a:ext cx="114920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Згідно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указу Президента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України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від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6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березня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2022 року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встановлена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почесна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відзнака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"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Місто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- герой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України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" з метою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відзначення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подвигу,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масовому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героїзму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та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стійкості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громадян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,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виявлених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у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захисті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своїх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міст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під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час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відсічі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збройної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агресії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Російської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Федерації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проти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України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. </a:t>
            </a:r>
          </a:p>
          <a:p>
            <a:pPr indent="361950" algn="just"/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Викладачі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та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студенти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Кропивницького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фахового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коледжу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харчування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та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торгівлі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віддають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шану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героям,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завдяки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яких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майорить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сьогодні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синьо-жовтий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прапор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нашої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держави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, на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захист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якої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встали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справжні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герої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. </a:t>
            </a:r>
          </a:p>
          <a:p>
            <a:pPr indent="361950" algn="just"/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Це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велика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кривава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рана, яка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залишається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назавжди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в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нашій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пам'яті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, в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історії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 </a:t>
            </a:r>
            <a:r>
              <a:rPr lang="ru-RU" b="0" i="0" dirty="0" err="1">
                <a:solidFill>
                  <a:schemeClr val="bg1"/>
                </a:solidFill>
                <a:effectLst/>
                <a:latin typeface="Segoe UI Historic"/>
              </a:rPr>
              <a:t>України</a:t>
            </a:r>
            <a:r>
              <a:rPr lang="ru-RU" b="0" i="0" dirty="0">
                <a:solidFill>
                  <a:schemeClr val="bg1"/>
                </a:solidFill>
                <a:effectLst/>
                <a:latin typeface="Segoe UI Historic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372" y="2559673"/>
            <a:ext cx="2169206" cy="40887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36569" r="-569" b="822"/>
          <a:stretch/>
        </p:blipFill>
        <p:spPr>
          <a:xfrm>
            <a:off x="4301067" y="3252963"/>
            <a:ext cx="3657601" cy="31929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199" y="2559672"/>
            <a:ext cx="2356555" cy="41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97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778" y="1565979"/>
            <a:ext cx="3425131" cy="4846109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46756" y="715758"/>
            <a:ext cx="11819466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Українці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талановиті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! Ми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могутні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й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міцні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в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своїй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мові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. Наше слово – наша сила!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Студенти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коледжу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Комащенко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Валерій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,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Мусієнко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Єлизавета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, Крамаренко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Марія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взяли участь у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Всеукраїнському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віртуальному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арт-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просторі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"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Ми-сильні!Ми-разом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!</a:t>
            </a:r>
            <a:r>
              <a:rPr kumimoji="0" lang="ru-RU" altLang="ru-RU" sz="1200" b="0" i="0" u="none" strike="noStrike" cap="none" normalizeH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 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Ми-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Україна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! «Разом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переможемо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! Все буде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Україна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!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rgbClr val="050505"/>
              </a:solidFill>
              <a:effectLst/>
              <a:latin typeface="inherit"/>
            </a:endParaRPr>
          </a:p>
        </p:txBody>
      </p:sp>
      <p:pic>
        <p:nvPicPr>
          <p:cNvPr id="2050" name="Picture 2" descr="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🟡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5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232" y="2619021"/>
            <a:ext cx="2797275" cy="3957241"/>
          </a:xfrm>
          <a:prstGeom prst="rect">
            <a:avLst/>
          </a:prstGeom>
        </p:spPr>
      </p:pic>
      <p:pic>
        <p:nvPicPr>
          <p:cNvPr id="2055" name="Picture 7" descr="Немає опису світлини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178" y="1585054"/>
            <a:ext cx="3505833" cy="495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119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2000" dirty="0">
                <a:solidFill>
                  <a:srgbClr val="050505"/>
                </a:solidFill>
                <a:latin typeface="Segoe UI Historic"/>
              </a:rPr>
              <a:t>З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З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метою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формування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української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громадянської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ідентичності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,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військово-патріотичного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виховання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молоді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,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підвищення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рівня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національної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свідомості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,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студенти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Кропивницького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фахового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коледжу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харчування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та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торгівлі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взяли участь у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відкритій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зустрічі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.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lang="ru-RU" altLang="ru-RU" sz="2000" dirty="0" err="1">
                <a:solidFill>
                  <a:schemeClr val="bg1"/>
                </a:solidFill>
                <a:latin typeface="inherit"/>
              </a:rPr>
              <a:t>Здобувачі</a:t>
            </a:r>
            <a:r>
              <a:rPr lang="ru-RU" altLang="ru-RU" sz="2000" dirty="0">
                <a:solidFill>
                  <a:schemeClr val="bg1"/>
                </a:solidFill>
                <a:latin typeface="inherit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inherit"/>
              </a:rPr>
              <a:t>освіти</a:t>
            </a:r>
            <a:r>
              <a:rPr lang="ru-RU" altLang="ru-RU" sz="2000" dirty="0">
                <a:solidFill>
                  <a:schemeClr val="bg1"/>
                </a:solidFill>
                <a:latin typeface="inherit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спілкувались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з командиром та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військовослужбовцями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територіальної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оборони,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учасниками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бойових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дій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на тему: "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Бойове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застосування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новітніх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технологій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в ЗСУ.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-130805"/>
            <a:ext cx="234360" cy="2616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Segoe UI Historic"/>
              </a:rPr>
              <a:t>"</a:t>
            </a: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rgbClr val="050505"/>
              </a:solidFill>
              <a:effectLst/>
              <a:latin typeface="inherit"/>
            </a:endParaRPr>
          </a:p>
        </p:txBody>
      </p:sp>
      <p:pic>
        <p:nvPicPr>
          <p:cNvPr id="3074" name="Picture 2" descr="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content.fiev15-1.fna.fbcdn.net/v/t39.30808-6/336174062_1322504438658648_8874081310212674631_n.jpg?stp=cp6_dst-jpg_s600x600&amp;_nc_cat=105&amp;ccb=1-7&amp;_nc_sid=5f2048&amp;_nc_ohc=tmfABxby-y8Ab6iyI8a&amp;_nc_ht=scontent.fiev15-1.fna&amp;oh=00_AfBRh1Iv-X7bj2nm76ic1kdyUkvTe9Kv6Y1ImqDlwGNJ2A&amp;oe=661DACE0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1957828"/>
            <a:ext cx="326350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b="32416"/>
          <a:stretch/>
        </p:blipFill>
        <p:spPr>
          <a:xfrm>
            <a:off x="3982641" y="2528520"/>
            <a:ext cx="3562170" cy="32099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9964" y="1925641"/>
            <a:ext cx="3523277" cy="469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30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8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79539" y="439426"/>
            <a:ext cx="11460452" cy="11079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sng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РІК НЕЗЛАМНОСТІ!  </a:t>
            </a:r>
            <a:endParaRPr kumimoji="0" lang="ru-RU" altLang="ru-RU" sz="105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єдності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патріотизму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студентської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молоді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честі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гідності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Кропивницькому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фаховому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коледжі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харчування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відбувся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військово-спортивний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захід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"РІК </a:t>
            </a:r>
            <a:r>
              <a:rPr kumimoji="0" lang="ru-RU" altLang="ru-RU" b="0" i="0" u="none" strike="noStrike" cap="none" normalizeH="0" baseline="0" dirty="0" err="1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незламності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!"</a:t>
            </a:r>
          </a:p>
        </p:txBody>
      </p:sp>
      <p:pic>
        <p:nvPicPr>
          <p:cNvPr id="4100" name="Picture 4" descr="https://scontent.fiev15-1.fna.fbcdn.net/v/t39.30808-6/335271537_448100987469371_4750628036942502924_n.jpg?stp=dst-jpg_s600x600&amp;_nc_cat=101&amp;ccb=1-7&amp;_nc_sid=5f2048&amp;_nc_ohc=PglBEOAVZXcAb5OTkQ0&amp;_nc_ht=scontent.fiev15-1.fna&amp;oh=00_AfD_Mp5i2BLdeP-x4GkDT_GPug7Jl8ELF8pJ1Xn86Glwsg&amp;oe=661D7EF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942" y="2078980"/>
            <a:ext cx="5715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39" y="1790404"/>
            <a:ext cx="2682692" cy="47650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6653" y="1621723"/>
            <a:ext cx="2863337" cy="508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13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pic>
        <p:nvPicPr>
          <p:cNvPr id="14" name="GIrpmxk8Rb2Hh3YHAOuz_D-fsDVUbmdjAAA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35792" y="2424774"/>
            <a:ext cx="2496462" cy="4403888"/>
          </a:xfr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br>
              <a:rPr lang="ru-RU" altLang="ru-RU" sz="2000" dirty="0">
                <a:solidFill>
                  <a:schemeClr val="bg1"/>
                </a:solidFill>
                <a:latin typeface="Segoe UI Historic"/>
              </a:rPr>
            </a:br>
            <a:br>
              <a:rPr lang="ru-RU" altLang="ru-RU" sz="2000" dirty="0">
                <a:solidFill>
                  <a:schemeClr val="bg1"/>
                </a:solidFill>
                <a:latin typeface="Segoe UI Historic"/>
              </a:rPr>
            </a:br>
            <a:br>
              <a:rPr lang="ru-RU" altLang="ru-RU" sz="2000" dirty="0">
                <a:solidFill>
                  <a:schemeClr val="bg1"/>
                </a:solidFill>
                <a:latin typeface="Segoe UI Historic"/>
              </a:rPr>
            </a:br>
            <a:br>
              <a:rPr lang="ru-RU" altLang="ru-RU" sz="2000" dirty="0">
                <a:solidFill>
                  <a:schemeClr val="bg1"/>
                </a:solidFill>
                <a:latin typeface="Segoe UI Historic"/>
              </a:rPr>
            </a:br>
            <a:br>
              <a:rPr lang="ru-RU" altLang="ru-RU" sz="2000" dirty="0">
                <a:solidFill>
                  <a:schemeClr val="bg1"/>
                </a:solidFill>
                <a:latin typeface="Segoe UI Historic"/>
              </a:rPr>
            </a:br>
            <a:br>
              <a:rPr lang="ru-RU" altLang="ru-RU" sz="2000" dirty="0">
                <a:solidFill>
                  <a:schemeClr val="bg1"/>
                </a:solidFill>
                <a:latin typeface="Segoe UI Historic"/>
              </a:rPr>
            </a:b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Пам'ятаємо.Єднаємося.Переможемо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!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lang="ru-RU" altLang="ru-RU" sz="2000" dirty="0">
                <a:solidFill>
                  <a:schemeClr val="bg1"/>
                </a:solidFill>
                <a:latin typeface="inherit"/>
              </a:rPr>
              <a:t>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 Historic"/>
              </a:rPr>
              <a:t>З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метою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вшанування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пам'яті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трагічно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загиблих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українців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внаслідок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 голодомору 1932-1933 </a:t>
            </a:r>
            <a:r>
              <a:rPr lang="ru-RU" altLang="ru-RU" sz="2000" dirty="0" err="1">
                <a:solidFill>
                  <a:schemeClr val="bg1"/>
                </a:solidFill>
                <a:latin typeface="Segoe UI Historic"/>
              </a:rPr>
              <a:t>років</a:t>
            </a:r>
            <a:r>
              <a:rPr lang="ru-RU" altLang="ru-RU" sz="2000" dirty="0">
                <a:solidFill>
                  <a:schemeClr val="bg1"/>
                </a:solidFill>
                <a:latin typeface="Segoe UI Historic"/>
              </a:rPr>
              <a:t>, </a:t>
            </a:r>
            <a:r>
              <a:rPr lang="ru-RU" altLang="ru-RU" sz="1600" dirty="0">
                <a:solidFill>
                  <a:schemeClr val="bg1"/>
                </a:solidFill>
                <a:latin typeface="Segoe UI Historic"/>
              </a:rPr>
              <a:t>і </a:t>
            </a:r>
            <a:r>
              <a:rPr lang="ru-RU" altLang="ru-RU" sz="1600" dirty="0" err="1">
                <a:solidFill>
                  <a:schemeClr val="bg1"/>
                </a:solidFill>
                <a:latin typeface="Segoe UI Historic"/>
              </a:rPr>
              <a:t>виховання</a:t>
            </a:r>
            <a:r>
              <a:rPr lang="ru-RU" altLang="ru-RU" sz="1600" dirty="0">
                <a:solidFill>
                  <a:schemeClr val="bg1"/>
                </a:solidFill>
                <a:latin typeface="Segoe UI Historic"/>
              </a:rPr>
              <a:t> у </a:t>
            </a:r>
            <a:r>
              <a:rPr lang="ru-RU" altLang="ru-RU" sz="1600" dirty="0" err="1">
                <a:solidFill>
                  <a:schemeClr val="bg1"/>
                </a:solidFill>
                <a:latin typeface="Segoe UI Historic"/>
              </a:rPr>
              <a:t>студентів</a:t>
            </a:r>
            <a:r>
              <a:rPr lang="ru-RU" altLang="ru-RU" sz="16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1600" dirty="0" err="1">
                <a:solidFill>
                  <a:schemeClr val="bg1"/>
                </a:solidFill>
                <a:latin typeface="Segoe UI Historic"/>
              </a:rPr>
              <a:t>почуття</a:t>
            </a:r>
            <a:r>
              <a:rPr lang="ru-RU" altLang="ru-RU" sz="16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1600" dirty="0" err="1">
                <a:solidFill>
                  <a:schemeClr val="bg1"/>
                </a:solidFill>
                <a:latin typeface="Segoe UI Historic"/>
              </a:rPr>
              <a:t>гідності</a:t>
            </a:r>
            <a:r>
              <a:rPr lang="ru-RU" altLang="ru-RU" sz="1600" dirty="0">
                <a:solidFill>
                  <a:schemeClr val="bg1"/>
                </a:solidFill>
                <a:latin typeface="Segoe UI Historic"/>
              </a:rPr>
              <a:t> та </a:t>
            </a:r>
            <a:r>
              <a:rPr lang="ru-RU" altLang="ru-RU" sz="1600" dirty="0" err="1">
                <a:solidFill>
                  <a:schemeClr val="bg1"/>
                </a:solidFill>
                <a:latin typeface="Segoe UI Historic"/>
              </a:rPr>
              <a:t>свободи</a:t>
            </a:r>
            <a:r>
              <a:rPr lang="ru-RU" altLang="ru-RU" sz="1600" dirty="0">
                <a:solidFill>
                  <a:schemeClr val="bg1"/>
                </a:solidFill>
                <a:latin typeface="Segoe UI Historic"/>
              </a:rPr>
              <a:t>, у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коледжі,</a:t>
            </a:r>
            <a:r>
              <a:rPr lang="ru-RU" alt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проведені</a:t>
            </a:r>
            <a:r>
              <a:rPr lang="ru-RU" alt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заходи: </a:t>
            </a:r>
            <a:br>
              <a:rPr lang="ru-RU" alt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лінійка-реквієм</a:t>
            </a:r>
            <a:r>
              <a:rPr lang="ru-RU" alt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"Не </a:t>
            </a:r>
            <a:r>
              <a:rPr lang="ru-RU" altLang="ru-RU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маємо</a:t>
            </a:r>
            <a:r>
              <a:rPr lang="ru-RU" alt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права забути"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Студенти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та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працівники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коледжу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взяли участь у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Всеукраїнській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акції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"Запали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свічку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",</a:t>
            </a:r>
            <a:br>
              <a:rPr kumimoji="0" lang="ru-RU" altLang="ru-RU" sz="13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оформлено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тематичну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виставку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у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читальній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залі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бібліотеки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коледжу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"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Пам'ятаємо.Вшановуємо.Не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Segoe UI Historic"/>
              </a:rPr>
              <a:t>забудемо</a:t>
            </a:r>
            <a:r>
              <a:rPr lang="ru-RU" altLang="ru-RU" sz="1800" dirty="0">
                <a:solidFill>
                  <a:schemeClr val="bg1"/>
                </a:solidFill>
                <a:latin typeface="Segoe UI Historic"/>
              </a:rPr>
              <a:t>".</a:t>
            </a:r>
            <a:br>
              <a:rPr lang="ru-RU" altLang="ru-RU" sz="1800" dirty="0">
                <a:solidFill>
                  <a:schemeClr val="bg1"/>
                </a:solidFill>
                <a:latin typeface="inherit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-84638"/>
            <a:ext cx="65" cy="1692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rgbClr val="050505"/>
              </a:solidFill>
              <a:effectLst/>
              <a:latin typeface="inherit"/>
            </a:endParaRPr>
          </a:p>
        </p:txBody>
      </p:sp>
      <p:pic>
        <p:nvPicPr>
          <p:cNvPr id="5126" name="Picture 6" descr="🙏🏼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-84138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021423-EAAB-48E6-8C7E-C2C384702D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5058" y="2424774"/>
            <a:ext cx="2496461" cy="443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3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9212BF6-4F04-4CFB-A04D-E0C46E31A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142B6-BF93-41E0-B29D-89BC9BE46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Екскурсія в краєзнавчий музей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17D4A64-73B6-489E-9B3E-69080031F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866" y="1351722"/>
            <a:ext cx="6467061" cy="52036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6FBC851-46B0-4FE9-80EC-E2B70B931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729" y="2288173"/>
            <a:ext cx="3313872" cy="441849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69D1E88-0C06-4616-9D7C-1CED1F6F29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24" y="3816625"/>
            <a:ext cx="3366052" cy="252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56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2204"/>
            <a:ext cx="10515600" cy="720102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Виставка творчих робіт студентів коледжу, присвячена </a:t>
            </a:r>
            <a:r>
              <a:rPr lang="ru-RU" sz="32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Дню </a:t>
            </a:r>
            <a:r>
              <a:rPr lang="ru-RU" sz="3200" b="1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захисників</a:t>
            </a:r>
            <a:r>
              <a:rPr lang="ru-RU" sz="32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="1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захисниць</a:t>
            </a:r>
            <a:r>
              <a:rPr lang="ru-RU" sz="32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Дню </a:t>
            </a:r>
            <a:r>
              <a:rPr lang="ru-RU" sz="3200" b="1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sz="32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козацтва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CD6965-117E-4E7D-BCC2-015FC994D1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46" y="2107722"/>
            <a:ext cx="3408121" cy="449268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E1BF5E-ABD4-4E3A-B634-2235724DBC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60104"/>
            <a:ext cx="4373413" cy="437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29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пам'яті Чорнобильської трагедії</a:t>
            </a:r>
            <a:endParaRPr lang="ru-RU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E6D003-BD9A-4ACA-A976-1313B335AE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582" y="2055813"/>
            <a:ext cx="3540741" cy="44328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C0CC91-0D5C-48E6-B459-9A30320024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95" y="1873250"/>
            <a:ext cx="3604641" cy="480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173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1790" y="365125"/>
            <a:ext cx="3482009" cy="619539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З УКРАЇНОЮ В СЕРЦІ</a:t>
            </a:r>
            <a:r>
              <a:rPr lang="ru-RU" sz="1800" dirty="0">
                <a:solidFill>
                  <a:schemeClr val="bg1"/>
                </a:solidFill>
              </a:rPr>
              <a:t>💙</a:t>
            </a:r>
            <a:br>
              <a:rPr lang="ru-RU" sz="1800" dirty="0">
                <a:solidFill>
                  <a:schemeClr val="bg1"/>
                </a:solidFill>
              </a:rPr>
            </a:b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💛 </a:t>
            </a:r>
            <a:r>
              <a:rPr lang="ru-RU" sz="2400" b="1" dirty="0">
                <a:solidFill>
                  <a:schemeClr val="bg1"/>
                </a:solidFill>
              </a:rPr>
              <a:t>На </a:t>
            </a:r>
            <a:r>
              <a:rPr lang="ru-RU" sz="2400" b="1" dirty="0" err="1">
                <a:solidFill>
                  <a:schemeClr val="bg1"/>
                </a:solidFill>
              </a:rPr>
              <a:t>заході</a:t>
            </a:r>
            <a:r>
              <a:rPr lang="ru-RU" sz="2400" b="1" dirty="0">
                <a:solidFill>
                  <a:schemeClr val="bg1"/>
                </a:solidFill>
              </a:rPr>
              <a:t> студентам </a:t>
            </a:r>
            <a:r>
              <a:rPr lang="ru-RU" sz="2400" b="1" dirty="0" err="1">
                <a:solidFill>
                  <a:schemeClr val="bg1"/>
                </a:solidFill>
              </a:rPr>
              <a:t>було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запропоновано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створити</a:t>
            </a:r>
            <a:r>
              <a:rPr lang="ru-RU" sz="2400" b="1" dirty="0">
                <a:solidFill>
                  <a:schemeClr val="bg1"/>
                </a:solidFill>
              </a:rPr>
              <a:t>  </a:t>
            </a:r>
            <a:r>
              <a:rPr lang="ru-RU" sz="2400" b="1" dirty="0" err="1">
                <a:solidFill>
                  <a:schemeClr val="bg1"/>
                </a:solidFill>
              </a:rPr>
              <a:t>інтерактивну</a:t>
            </a:r>
            <a:r>
              <a:rPr lang="ru-RU" sz="2400" b="1" dirty="0">
                <a:solidFill>
                  <a:schemeClr val="bg1"/>
                </a:solidFill>
              </a:rPr>
              <a:t> мапу </a:t>
            </a:r>
            <a:r>
              <a:rPr lang="ru-RU" sz="2400" b="1" dirty="0" err="1">
                <a:solidFill>
                  <a:schemeClr val="bg1"/>
                </a:solidFill>
              </a:rPr>
              <a:t>України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br>
              <a:rPr lang="ru-RU" sz="2400" b="1" dirty="0">
                <a:solidFill>
                  <a:schemeClr val="bg1"/>
                </a:solidFill>
              </a:rPr>
            </a:b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💙 На </a:t>
            </a:r>
            <a:r>
              <a:rPr lang="ru-RU" sz="2400" b="1" dirty="0" err="1">
                <a:solidFill>
                  <a:schemeClr val="bg1"/>
                </a:solidFill>
              </a:rPr>
              <a:t>захід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був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запрошений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випускник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коледжу</a:t>
            </a:r>
            <a:r>
              <a:rPr lang="ru-RU" sz="2400" b="1" dirty="0">
                <a:solidFill>
                  <a:schemeClr val="bg1"/>
                </a:solidFill>
              </a:rPr>
              <a:t>, старший солдат </a:t>
            </a:r>
            <a:r>
              <a:rPr lang="ru-RU" sz="2400" b="1" dirty="0" err="1">
                <a:solidFill>
                  <a:schemeClr val="bg1"/>
                </a:solidFill>
              </a:rPr>
              <a:t>фінансово-економічної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служби</a:t>
            </a:r>
            <a:r>
              <a:rPr lang="ru-RU" sz="2400" b="1" dirty="0">
                <a:solidFill>
                  <a:schemeClr val="bg1"/>
                </a:solidFill>
              </a:rPr>
              <a:t> в/ч А7049 </a:t>
            </a:r>
            <a:r>
              <a:rPr lang="ru-RU" sz="2400" b="1" dirty="0" err="1">
                <a:solidFill>
                  <a:schemeClr val="bg1"/>
                </a:solidFill>
              </a:rPr>
              <a:t>Березовський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Олександр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який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розповів</a:t>
            </a:r>
            <a:r>
              <a:rPr lang="ru-RU" sz="2400" b="1" dirty="0">
                <a:solidFill>
                  <a:schemeClr val="bg1"/>
                </a:solidFill>
              </a:rPr>
              <a:t> про свою службу, </a:t>
            </a:r>
            <a:r>
              <a:rPr lang="ru-RU" sz="2400" b="1" dirty="0" err="1">
                <a:solidFill>
                  <a:schemeClr val="bg1"/>
                </a:solidFill>
              </a:rPr>
              <a:t>надав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відповіді</a:t>
            </a:r>
            <a:r>
              <a:rPr lang="ru-RU" sz="2400" b="1" dirty="0">
                <a:solidFill>
                  <a:schemeClr val="bg1"/>
                </a:solidFill>
              </a:rPr>
              <a:t> на </a:t>
            </a:r>
            <a:r>
              <a:rPr lang="ru-RU" sz="2400" b="1" dirty="0" err="1">
                <a:solidFill>
                  <a:schemeClr val="bg1"/>
                </a:solidFill>
              </a:rPr>
              <a:t>запитання</a:t>
            </a:r>
            <a:r>
              <a:rPr lang="ru-RU" sz="2400" b="1" dirty="0">
                <a:solidFill>
                  <a:schemeClr val="bg1"/>
                </a:solidFill>
              </a:rPr>
              <a:t>  </a:t>
            </a:r>
            <a:r>
              <a:rPr lang="ru-RU" sz="2400" b="1" dirty="0" err="1">
                <a:solidFill>
                  <a:schemeClr val="bg1"/>
                </a:solidFill>
              </a:rPr>
              <a:t>студентів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0E8288-1D4D-4C21-9663-9676F1013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14" y="662608"/>
            <a:ext cx="7341704" cy="619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65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err="1">
                <a:solidFill>
                  <a:schemeClr val="bg1"/>
                </a:solidFill>
              </a:rPr>
              <a:t>Зустріч</a:t>
            </a:r>
            <a:r>
              <a:rPr lang="ru-RU" sz="2700" b="1" dirty="0">
                <a:solidFill>
                  <a:schemeClr val="bg1"/>
                </a:solidFill>
              </a:rPr>
              <a:t> з </a:t>
            </a:r>
            <a:r>
              <a:rPr lang="ru-RU" sz="2700" b="1" dirty="0" err="1">
                <a:solidFill>
                  <a:schemeClr val="bg1"/>
                </a:solidFill>
              </a:rPr>
              <a:t>представниками</a:t>
            </a:r>
            <a:r>
              <a:rPr lang="ru-RU" sz="2700" b="1" dirty="0">
                <a:solidFill>
                  <a:schemeClr val="bg1"/>
                </a:solidFill>
              </a:rPr>
              <a:t> Центру </a:t>
            </a:r>
            <a:r>
              <a:rPr lang="ru-RU" sz="2700" b="1" dirty="0" err="1">
                <a:solidFill>
                  <a:schemeClr val="bg1"/>
                </a:solidFill>
              </a:rPr>
              <a:t>науково-технічної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творчості</a:t>
            </a:r>
            <a:r>
              <a:rPr lang="ru-RU" sz="2700" b="1" dirty="0">
                <a:solidFill>
                  <a:schemeClr val="bg1"/>
                </a:solidFill>
              </a:rPr>
              <a:t>. </a:t>
            </a:r>
            <a:br>
              <a:rPr lang="ru-RU" sz="2700" b="1" dirty="0">
                <a:solidFill>
                  <a:schemeClr val="bg1"/>
                </a:solidFill>
              </a:rPr>
            </a:br>
            <a:br>
              <a:rPr lang="ru-RU" sz="2700" b="1" dirty="0">
                <a:solidFill>
                  <a:schemeClr val="bg1"/>
                </a:solidFill>
              </a:rPr>
            </a:br>
            <a:r>
              <a:rPr lang="ru-RU" sz="2700" b="1" dirty="0"/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Під</a:t>
            </a:r>
            <a:r>
              <a:rPr lang="ru-RU" sz="2700" b="1" dirty="0">
                <a:solidFill>
                  <a:schemeClr val="bg1"/>
                </a:solidFill>
              </a:rPr>
              <a:t> час </a:t>
            </a:r>
            <a:r>
              <a:rPr lang="ru-RU" sz="2700" b="1" dirty="0" err="1">
                <a:solidFill>
                  <a:schemeClr val="bg1"/>
                </a:solidFill>
              </a:rPr>
              <a:t>зустрічі</a:t>
            </a:r>
            <a:r>
              <a:rPr lang="ru-RU" sz="2700" b="1" dirty="0">
                <a:solidFill>
                  <a:schemeClr val="bg1"/>
                </a:solidFill>
              </a:rPr>
              <a:t>, </a:t>
            </a:r>
            <a:r>
              <a:rPr lang="ru-RU" sz="2700" b="1" dirty="0" err="1">
                <a:solidFill>
                  <a:schemeClr val="bg1"/>
                </a:solidFill>
              </a:rPr>
              <a:t>фахівці</a:t>
            </a:r>
            <a:r>
              <a:rPr lang="ru-RU" sz="2700" b="1" dirty="0">
                <a:solidFill>
                  <a:schemeClr val="bg1"/>
                </a:solidFill>
              </a:rPr>
              <a:t> центру </a:t>
            </a:r>
            <a:r>
              <a:rPr lang="ru-RU" sz="2700" b="1" dirty="0" err="1">
                <a:solidFill>
                  <a:schemeClr val="bg1"/>
                </a:solidFill>
              </a:rPr>
              <a:t>розповіли</a:t>
            </a:r>
            <a:r>
              <a:rPr lang="ru-RU" sz="2700" b="1" dirty="0">
                <a:solidFill>
                  <a:schemeClr val="bg1"/>
                </a:solidFill>
              </a:rPr>
              <a:t> про </a:t>
            </a:r>
            <a:r>
              <a:rPr lang="ru-RU" sz="2700" b="1" dirty="0" err="1">
                <a:solidFill>
                  <a:schemeClr val="bg1"/>
                </a:solidFill>
              </a:rPr>
              <a:t>можливості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використання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дронів</a:t>
            </a:r>
            <a:r>
              <a:rPr lang="ru-RU" sz="2700" b="1" dirty="0">
                <a:solidFill>
                  <a:schemeClr val="bg1"/>
                </a:solidFill>
              </a:rPr>
              <a:t> у </a:t>
            </a:r>
            <a:r>
              <a:rPr lang="ru-RU" sz="2700" b="1" dirty="0" err="1">
                <a:solidFill>
                  <a:schemeClr val="bg1"/>
                </a:solidFill>
              </a:rPr>
              <a:t>мирний</a:t>
            </a:r>
            <a:r>
              <a:rPr lang="ru-RU" sz="2700" b="1" dirty="0">
                <a:solidFill>
                  <a:schemeClr val="bg1"/>
                </a:solidFill>
              </a:rPr>
              <a:t> час, а </a:t>
            </a:r>
            <a:r>
              <a:rPr lang="ru-RU" sz="2700" b="1" dirty="0" err="1">
                <a:solidFill>
                  <a:schemeClr val="bg1"/>
                </a:solidFill>
              </a:rPr>
              <a:t>також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під</a:t>
            </a:r>
            <a:r>
              <a:rPr lang="ru-RU" sz="2700" b="1" dirty="0">
                <a:solidFill>
                  <a:schemeClr val="bg1"/>
                </a:solidFill>
              </a:rPr>
              <a:t> час </a:t>
            </a:r>
            <a:r>
              <a:rPr lang="ru-RU" sz="2700" b="1" dirty="0" err="1">
                <a:solidFill>
                  <a:schemeClr val="bg1"/>
                </a:solidFill>
              </a:rPr>
              <a:t>повномасштабного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вторгнення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російської</a:t>
            </a:r>
            <a:r>
              <a:rPr lang="ru-RU" sz="2700" b="1" dirty="0">
                <a:solidFill>
                  <a:schemeClr val="bg1"/>
                </a:solidFill>
              </a:rPr>
              <a:t>  </a:t>
            </a:r>
            <a:r>
              <a:rPr lang="ru-RU" sz="2700" b="1" dirty="0" err="1">
                <a:solidFill>
                  <a:schemeClr val="bg1"/>
                </a:solidFill>
              </a:rPr>
              <a:t>армії</a:t>
            </a:r>
            <a:r>
              <a:rPr lang="ru-RU" sz="2700" b="1" dirty="0">
                <a:solidFill>
                  <a:schemeClr val="bg1"/>
                </a:solidFill>
              </a:rPr>
              <a:t> в </a:t>
            </a:r>
            <a:r>
              <a:rPr lang="ru-RU" sz="2700" b="1" dirty="0" err="1">
                <a:solidFill>
                  <a:schemeClr val="bg1"/>
                </a:solidFill>
              </a:rPr>
              <a:t>Україну</a:t>
            </a:r>
            <a:r>
              <a:rPr lang="ru-RU" sz="2700" b="1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8E04EA-7B53-4CDD-B722-9105F363F0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1" t="18358"/>
          <a:stretch/>
        </p:blipFill>
        <p:spPr>
          <a:xfrm>
            <a:off x="6101800" y="2055813"/>
            <a:ext cx="4898334" cy="46756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FD1A42-EB91-4BBC-B49C-FABB6C3AA6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41" y="2130804"/>
            <a:ext cx="3215309" cy="428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53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«</a:t>
            </a:r>
            <a:r>
              <a:rPr lang="ru-RU" b="1" dirty="0" err="1">
                <a:solidFill>
                  <a:schemeClr val="bg1"/>
                </a:solidFill>
              </a:rPr>
              <a:t>Мовні</a:t>
            </a:r>
            <a:r>
              <a:rPr lang="ru-RU" b="1" dirty="0">
                <a:solidFill>
                  <a:schemeClr val="bg1"/>
                </a:solidFill>
              </a:rPr>
              <a:t> перегони» </a:t>
            </a:r>
            <a:r>
              <a:rPr lang="ru-RU" b="1" dirty="0" err="1">
                <a:solidFill>
                  <a:schemeClr val="bg1"/>
                </a:solidFill>
              </a:rPr>
              <a:t>від</a:t>
            </a:r>
            <a:r>
              <a:rPr lang="ru-RU" b="1" dirty="0">
                <a:solidFill>
                  <a:schemeClr val="bg1"/>
                </a:solidFill>
              </a:rPr>
              <a:t> ГО «</a:t>
            </a:r>
            <a:r>
              <a:rPr lang="ru-RU" b="1" dirty="0" err="1">
                <a:solidFill>
                  <a:schemeClr val="bg1"/>
                </a:solidFill>
              </a:rPr>
              <a:t>Серця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матерів</a:t>
            </a:r>
            <a:r>
              <a:rPr lang="ru-RU" b="1" dirty="0">
                <a:solidFill>
                  <a:schemeClr val="bg1"/>
                </a:solidFill>
              </a:rPr>
              <a:t> та </a:t>
            </a:r>
            <a:r>
              <a:rPr lang="ru-RU" b="1" dirty="0" err="1">
                <a:solidFill>
                  <a:schemeClr val="bg1"/>
                </a:solidFill>
              </a:rPr>
              <a:t>ветеранів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війни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Кропивницького</a:t>
            </a:r>
            <a:r>
              <a:rPr lang="ru-RU" b="1" dirty="0">
                <a:solidFill>
                  <a:schemeClr val="bg1"/>
                </a:solidFill>
              </a:rPr>
              <a:t>».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B9FC74-FD49-4986-9D55-BDEC62C4C0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0" y="1928759"/>
            <a:ext cx="4000640" cy="30004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8D3B4A-B2FB-4932-9F5D-5CE194866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861" y="2934668"/>
            <a:ext cx="4744277" cy="35582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BFD717-4057-4402-8875-B60CC69539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138" y="1687307"/>
            <a:ext cx="3326296" cy="249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95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2" y="85545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bg1"/>
                </a:solidFill>
              </a:rPr>
              <a:t>ВИСТАВКА - ПРОДАЖ БОРОШНЯНИХ ВИРОБІВ ДО </a:t>
            </a:r>
            <a:br>
              <a:rPr lang="ru-RU" sz="3100" b="1" dirty="0">
                <a:solidFill>
                  <a:schemeClr val="bg1"/>
                </a:solidFill>
              </a:rPr>
            </a:br>
            <a:r>
              <a:rPr lang="ru-RU" sz="3100" b="1" dirty="0">
                <a:solidFill>
                  <a:schemeClr val="bg1"/>
                </a:solidFill>
              </a:rPr>
              <a:t>ДНЯ ЗАХИСНИКА УКРАЇНИ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sz="3100" b="1" dirty="0">
                <a:solidFill>
                  <a:schemeClr val="bg1"/>
                </a:solidFill>
              </a:rPr>
              <a:t>У рамках </a:t>
            </a:r>
            <a:r>
              <a:rPr lang="ru-RU" sz="3100" b="1" dirty="0" err="1">
                <a:solidFill>
                  <a:schemeClr val="bg1"/>
                </a:solidFill>
              </a:rPr>
              <a:t>декади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циклової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комісії</a:t>
            </a:r>
            <a:r>
              <a:rPr lang="ru-RU" sz="3100" b="1" dirty="0">
                <a:solidFill>
                  <a:schemeClr val="bg1"/>
                </a:solidFill>
              </a:rPr>
              <a:t> "</a:t>
            </a:r>
            <a:r>
              <a:rPr lang="ru-RU" sz="3100" b="1" dirty="0" err="1">
                <a:solidFill>
                  <a:schemeClr val="bg1"/>
                </a:solidFill>
              </a:rPr>
              <a:t>Технології</a:t>
            </a:r>
            <a:r>
              <a:rPr lang="ru-RU" sz="3100" b="1" dirty="0">
                <a:solidFill>
                  <a:schemeClr val="bg1"/>
                </a:solidFill>
              </a:rPr>
              <a:t> та </a:t>
            </a:r>
            <a:r>
              <a:rPr lang="ru-RU" sz="3100" b="1" dirty="0" err="1">
                <a:solidFill>
                  <a:schemeClr val="bg1"/>
                </a:solidFill>
              </a:rPr>
              <a:t>хімії</a:t>
            </a:r>
            <a:r>
              <a:rPr lang="ru-RU" sz="3100" b="1" dirty="0">
                <a:solidFill>
                  <a:schemeClr val="bg1"/>
                </a:solidFill>
              </a:rPr>
              <a:t>" </a:t>
            </a:r>
            <a:r>
              <a:rPr lang="ru-RU" sz="3100" b="1" dirty="0" err="1">
                <a:solidFill>
                  <a:schemeClr val="bg1"/>
                </a:solidFill>
              </a:rPr>
              <a:t>Кропивницького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фахового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коледжу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харчування</a:t>
            </a:r>
            <a:r>
              <a:rPr lang="ru-RU" sz="3100" b="1" dirty="0">
                <a:solidFill>
                  <a:schemeClr val="bg1"/>
                </a:solidFill>
              </a:rPr>
              <a:t> та </a:t>
            </a:r>
            <a:r>
              <a:rPr lang="ru-RU" sz="3100" b="1" dirty="0" err="1">
                <a:solidFill>
                  <a:schemeClr val="bg1"/>
                </a:solidFill>
              </a:rPr>
              <a:t>торгівлі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відбулася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виставка</a:t>
            </a:r>
            <a:r>
              <a:rPr lang="ru-RU" sz="3100" b="1" dirty="0">
                <a:solidFill>
                  <a:schemeClr val="bg1"/>
                </a:solidFill>
              </a:rPr>
              <a:t> - продаж </a:t>
            </a:r>
            <a:r>
              <a:rPr lang="ru-RU" sz="3100" b="1" dirty="0" err="1">
                <a:solidFill>
                  <a:schemeClr val="bg1"/>
                </a:solidFill>
              </a:rPr>
              <a:t>борошняних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виробів</a:t>
            </a:r>
            <a:r>
              <a:rPr lang="ru-RU" sz="3100" b="1" dirty="0">
                <a:solidFill>
                  <a:schemeClr val="bg1"/>
                </a:solidFill>
              </a:rPr>
              <a:t> до Дня </a:t>
            </a:r>
            <a:r>
              <a:rPr lang="ru-RU" sz="3100" b="1" dirty="0" err="1">
                <a:solidFill>
                  <a:schemeClr val="bg1"/>
                </a:solidFill>
              </a:rPr>
              <a:t>захисника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України</a:t>
            </a:r>
            <a:r>
              <a:rPr lang="ru-RU" sz="3100" b="1" dirty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F11676-F759-45FE-A2CA-9A503E630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5" y="2739887"/>
            <a:ext cx="5142857" cy="28952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18F94C-34E1-41D3-9BF7-E097C0220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471" y="2739887"/>
            <a:ext cx="6366939" cy="358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19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171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МУЖНОСТІ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Кропивницький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осередок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Центурії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провів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урок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мужності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другого курсу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Кропивницького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фахового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коледжу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харчування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Організатор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заходу -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Дмитро</a:t>
            </a: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ЗЛЕПКО.</a:t>
            </a:r>
            <a:b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414E88-4621-4EA6-904A-0CFED23B21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47" t="28590" r="347" b="11690"/>
          <a:stretch/>
        </p:blipFill>
        <p:spPr>
          <a:xfrm>
            <a:off x="145774" y="2517223"/>
            <a:ext cx="7633252" cy="34190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D258A7D-76D9-4EE3-AE05-B0A784D33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4262" y="2247279"/>
            <a:ext cx="2518638" cy="447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45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103436"/>
            <a:ext cx="5257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1000 ДНІВ НЕЗЛАМНОСТІ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відзначає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трагічну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героїчну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дату 19 листопада - 1000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початку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повтомасштабного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вторгнення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росії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справжнім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випробуванням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кожного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українця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змусивши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переосмислити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подолати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страх і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об'єднатися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заради</a:t>
            </a:r>
            <a:r>
              <a:rPr lang="ru-RU" sz="2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перемоги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5F9B2E-EC68-4523-BCEC-5A1B6F5B2F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33"/>
          <a:stretch/>
        </p:blipFill>
        <p:spPr>
          <a:xfrm>
            <a:off x="332961" y="755372"/>
            <a:ext cx="5244548" cy="534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104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 РАДІОДИКТАНТ НАЦІОНАЛЬНОЇ ЄДНОСТІ</a:t>
            </a:r>
            <a:b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700" b="1" dirty="0" err="1">
                <a:solidFill>
                  <a:schemeClr val="bg1"/>
                </a:solidFill>
              </a:rPr>
              <a:t>жовтні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відзначається</a:t>
            </a:r>
            <a:r>
              <a:rPr lang="ru-RU" sz="2700" b="1" dirty="0">
                <a:solidFill>
                  <a:schemeClr val="bg1"/>
                </a:solidFill>
              </a:rPr>
              <a:t> День </a:t>
            </a:r>
            <a:r>
              <a:rPr lang="ru-RU" sz="2700" b="1" dirty="0" err="1">
                <a:solidFill>
                  <a:schemeClr val="bg1"/>
                </a:solidFill>
              </a:rPr>
              <a:t>української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писемності</a:t>
            </a:r>
            <a:r>
              <a:rPr lang="ru-RU" sz="2700" b="1" dirty="0">
                <a:solidFill>
                  <a:schemeClr val="bg1"/>
                </a:solidFill>
              </a:rPr>
              <a:t> та </a:t>
            </a:r>
            <a:r>
              <a:rPr lang="ru-RU" sz="2700" b="1" dirty="0" err="1">
                <a:solidFill>
                  <a:schemeClr val="bg1"/>
                </a:solidFill>
              </a:rPr>
              <a:t>мови</a:t>
            </a:r>
            <a:r>
              <a:rPr lang="ru-RU" sz="2700" b="1" dirty="0">
                <a:solidFill>
                  <a:schemeClr val="bg1"/>
                </a:solidFill>
              </a:rPr>
              <a:t> - у </a:t>
            </a:r>
            <a:r>
              <a:rPr lang="ru-RU" sz="2700" b="1" dirty="0" err="1">
                <a:solidFill>
                  <a:schemeClr val="bg1"/>
                </a:solidFill>
              </a:rPr>
              <a:t>пам'ять</a:t>
            </a:r>
            <a:r>
              <a:rPr lang="ru-RU" sz="2700" b="1" dirty="0">
                <a:solidFill>
                  <a:schemeClr val="bg1"/>
                </a:solidFill>
              </a:rPr>
              <a:t> про святого Нестора </a:t>
            </a:r>
            <a:r>
              <a:rPr lang="ru-RU" sz="2700" b="1" dirty="0" err="1">
                <a:solidFill>
                  <a:schemeClr val="bg1"/>
                </a:solidFill>
              </a:rPr>
              <a:t>Літописця</a:t>
            </a:r>
            <a:r>
              <a:rPr lang="ru-RU" sz="2700" b="1" dirty="0">
                <a:solidFill>
                  <a:schemeClr val="bg1"/>
                </a:solidFill>
              </a:rPr>
              <a:t>. </a:t>
            </a:r>
            <a:r>
              <a:rPr lang="ru-RU" sz="2700" b="1" dirty="0" err="1">
                <a:solidFill>
                  <a:schemeClr val="bg1"/>
                </a:solidFill>
              </a:rPr>
              <a:t>Напередодні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цього</a:t>
            </a:r>
            <a:r>
              <a:rPr lang="ru-RU" sz="2700" b="1" dirty="0">
                <a:solidFill>
                  <a:schemeClr val="bg1"/>
                </a:solidFill>
              </a:rPr>
              <a:t> дня </a:t>
            </a:r>
            <a:r>
              <a:rPr lang="ru-RU" sz="2700" b="1" dirty="0" err="1">
                <a:solidFill>
                  <a:schemeClr val="bg1"/>
                </a:solidFill>
              </a:rPr>
              <a:t>традиційно</a:t>
            </a:r>
            <a:r>
              <a:rPr lang="ru-RU" sz="2700" b="1" dirty="0">
                <a:solidFill>
                  <a:schemeClr val="bg1"/>
                </a:solidFill>
              </a:rPr>
              <a:t> проводиться </a:t>
            </a:r>
            <a:r>
              <a:rPr lang="ru-RU" sz="2700" b="1" dirty="0" err="1">
                <a:solidFill>
                  <a:schemeClr val="bg1"/>
                </a:solidFill>
              </a:rPr>
              <a:t>радіодиктант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національної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єдності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BF6BD3-4DB9-4FA7-8BCE-7AE0936D5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43" y="2755763"/>
            <a:ext cx="4982816" cy="37371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33778A-986D-4BCB-AA6F-CD45B6C5F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780" y="2385392"/>
            <a:ext cx="3205370" cy="427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21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122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БЛАГОДІЙНИЙ ЗАХІД З НАГОДИ ДНЯ КОЗАЦТВА</a:t>
            </a:r>
            <a:b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</a:t>
            </a:r>
            <a:r>
              <a:rPr lang="ru-RU" sz="31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коледжу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зайняли</a:t>
            </a:r>
            <a:r>
              <a:rPr lang="ru-RU" sz="3100" b="1" dirty="0">
                <a:solidFill>
                  <a:schemeClr val="bg1"/>
                </a:solidFill>
              </a:rPr>
              <a:t> ІІІ </a:t>
            </a:r>
            <a:r>
              <a:rPr lang="ru-RU" sz="3100" b="1" dirty="0" err="1">
                <a:solidFill>
                  <a:schemeClr val="bg1"/>
                </a:solidFill>
              </a:rPr>
              <a:t>місце</a:t>
            </a:r>
            <a:r>
              <a:rPr lang="ru-RU" sz="3100" b="1" dirty="0">
                <a:solidFill>
                  <a:schemeClr val="bg1"/>
                </a:solidFill>
              </a:rPr>
              <a:t> у </a:t>
            </a:r>
            <a:r>
              <a:rPr lang="ru-RU" sz="3100" b="1" dirty="0" err="1">
                <a:solidFill>
                  <a:schemeClr val="bg1"/>
                </a:solidFill>
              </a:rPr>
              <a:t>номінації</a:t>
            </a:r>
            <a:r>
              <a:rPr lang="ru-RU" sz="3100" b="1" dirty="0">
                <a:solidFill>
                  <a:schemeClr val="bg1"/>
                </a:solidFill>
              </a:rPr>
              <a:t> "Флешмоб" в </a:t>
            </a:r>
            <a:r>
              <a:rPr lang="ru-RU" sz="3100" b="1" dirty="0" err="1">
                <a:solidFill>
                  <a:schemeClr val="bg1"/>
                </a:solidFill>
              </a:rPr>
              <a:t>обласному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відкритому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конкурсі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серед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учнівської</a:t>
            </a:r>
            <a:r>
              <a:rPr lang="ru-RU" sz="3100" b="1" dirty="0">
                <a:solidFill>
                  <a:schemeClr val="bg1"/>
                </a:solidFill>
              </a:rPr>
              <a:t> та </a:t>
            </a:r>
            <a:r>
              <a:rPr lang="ru-RU" sz="3100" b="1" dirty="0" err="1">
                <a:solidFill>
                  <a:schemeClr val="bg1"/>
                </a:solidFill>
              </a:rPr>
              <a:t>студентської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молоді</a:t>
            </a:r>
            <a:r>
              <a:rPr lang="ru-RU" sz="3100" b="1" dirty="0">
                <a:solidFill>
                  <a:schemeClr val="bg1"/>
                </a:solidFill>
              </a:rPr>
              <a:t> "</a:t>
            </a:r>
            <a:r>
              <a:rPr lang="ru-RU" sz="3100" b="1" dirty="0" err="1">
                <a:solidFill>
                  <a:schemeClr val="bg1"/>
                </a:solidFill>
              </a:rPr>
              <a:t>Козацькі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клейноди</a:t>
            </a:r>
            <a:r>
              <a:rPr lang="ru-RU" sz="3100" b="1" dirty="0">
                <a:solidFill>
                  <a:schemeClr val="bg1"/>
                </a:solidFill>
              </a:rPr>
              <a:t>" до Дня </a:t>
            </a:r>
            <a:r>
              <a:rPr lang="ru-RU" sz="3100" b="1" dirty="0" err="1">
                <a:solidFill>
                  <a:schemeClr val="bg1"/>
                </a:solidFill>
              </a:rPr>
              <a:t>козацтва</a:t>
            </a:r>
            <a:r>
              <a:rPr lang="ru-RU" sz="3100" b="1" dirty="0">
                <a:solidFill>
                  <a:schemeClr val="bg1"/>
                </a:solidFill>
              </a:rPr>
              <a:t>. </a:t>
            </a:r>
            <a:br>
              <a:rPr lang="ru-RU" sz="3100" b="1" dirty="0">
                <a:solidFill>
                  <a:schemeClr val="bg1"/>
                </a:solidFill>
              </a:rPr>
            </a:br>
            <a:r>
              <a:rPr lang="ru-RU" sz="3100" b="1" dirty="0" err="1">
                <a:solidFill>
                  <a:schemeClr val="bg1"/>
                </a:solidFill>
              </a:rPr>
              <a:t>Переможці</a:t>
            </a:r>
            <a:r>
              <a:rPr lang="ru-RU" sz="3100" b="1" dirty="0">
                <a:solidFill>
                  <a:schemeClr val="bg1"/>
                </a:solidFill>
              </a:rPr>
              <a:t> конкурсу </a:t>
            </a:r>
            <a:r>
              <a:rPr lang="ru-RU" sz="3100" b="1" dirty="0" err="1">
                <a:solidFill>
                  <a:schemeClr val="bg1"/>
                </a:solidFill>
              </a:rPr>
              <a:t>долучилися</a:t>
            </a:r>
            <a:r>
              <a:rPr lang="ru-RU" sz="3100" b="1" dirty="0">
                <a:solidFill>
                  <a:schemeClr val="bg1"/>
                </a:solidFill>
              </a:rPr>
              <a:t> до </a:t>
            </a:r>
            <a:r>
              <a:rPr lang="ru-RU" sz="3100" b="1" dirty="0" err="1">
                <a:solidFill>
                  <a:schemeClr val="bg1"/>
                </a:solidFill>
              </a:rPr>
              <a:t>благодійного</a:t>
            </a:r>
            <a:r>
              <a:rPr lang="ru-RU" sz="3100" b="1" dirty="0">
                <a:solidFill>
                  <a:schemeClr val="bg1"/>
                </a:solidFill>
              </a:rPr>
              <a:t> заходу з </a:t>
            </a:r>
            <a:r>
              <a:rPr lang="ru-RU" sz="3100" b="1" dirty="0" err="1">
                <a:solidFill>
                  <a:schemeClr val="bg1"/>
                </a:solidFill>
              </a:rPr>
              <a:t>нагоди</a:t>
            </a:r>
            <a:r>
              <a:rPr lang="ru-RU" sz="3100" b="1" dirty="0">
                <a:solidFill>
                  <a:schemeClr val="bg1"/>
                </a:solidFill>
              </a:rPr>
              <a:t> Дня </a:t>
            </a:r>
            <a:r>
              <a:rPr lang="ru-RU" sz="3100" b="1" dirty="0" err="1">
                <a:solidFill>
                  <a:schemeClr val="bg1"/>
                </a:solidFill>
              </a:rPr>
              <a:t>козацтва</a:t>
            </a:r>
            <a:r>
              <a:rPr lang="ru-RU" sz="3100" b="1" dirty="0">
                <a:solidFill>
                  <a:schemeClr val="bg1"/>
                </a:solidFill>
              </a:rPr>
              <a:t> "</a:t>
            </a:r>
            <a:r>
              <a:rPr lang="ru-RU" sz="3100" b="1" dirty="0" err="1">
                <a:solidFill>
                  <a:schemeClr val="bg1"/>
                </a:solidFill>
              </a:rPr>
              <a:t>Козацькі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клейноди</a:t>
            </a:r>
            <a:r>
              <a:rPr lang="ru-RU" sz="3100" b="1" dirty="0">
                <a:solidFill>
                  <a:schemeClr val="bg1"/>
                </a:solidFill>
              </a:rPr>
              <a:t>"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B91E3B-5DFD-460A-8590-2EE324FEC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264" y="3084961"/>
            <a:ext cx="4386469" cy="32898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15653B-C289-4B1D-9C18-B68EE1D2E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6" y="2877896"/>
            <a:ext cx="2571750" cy="342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FE066F7-A1B1-4B9F-A957-21ACC8668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68" y="3130826"/>
            <a:ext cx="4386470" cy="328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61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970D04E-FC53-42D4-B562-EC155DE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12821-0B82-4129-B8E3-46E074BAE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ДОПОМОГА ЗБРОЙНИМ СИЛАМ УКРАЇНИ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sz="3100" b="1" dirty="0">
                <a:solidFill>
                  <a:schemeClr val="bg1"/>
                </a:solidFill>
              </a:rPr>
              <a:t>У </a:t>
            </a:r>
            <a:r>
              <a:rPr lang="ru-RU" sz="3100" b="1" dirty="0" err="1">
                <a:solidFill>
                  <a:schemeClr val="bg1"/>
                </a:solidFill>
              </a:rPr>
              <a:t>переддень</a:t>
            </a:r>
            <a:r>
              <a:rPr lang="ru-RU" sz="3100" b="1" dirty="0">
                <a:solidFill>
                  <a:schemeClr val="bg1"/>
                </a:solidFill>
              </a:rPr>
              <a:t> 270 - </a:t>
            </a:r>
            <a:r>
              <a:rPr lang="ru-RU" sz="3100" b="1" dirty="0" err="1">
                <a:solidFill>
                  <a:schemeClr val="bg1"/>
                </a:solidFill>
              </a:rPr>
              <a:t>річчя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заснування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міста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викладачі</a:t>
            </a:r>
            <a:r>
              <a:rPr lang="ru-RU" sz="3100" b="1" dirty="0">
                <a:solidFill>
                  <a:schemeClr val="bg1"/>
                </a:solidFill>
              </a:rPr>
              <a:t> та </a:t>
            </a:r>
            <a:r>
              <a:rPr lang="ru-RU" sz="3100" b="1" dirty="0" err="1">
                <a:solidFill>
                  <a:schemeClr val="bg1"/>
                </a:solidFill>
              </a:rPr>
              <a:t>студенти</a:t>
            </a:r>
            <a:r>
              <a:rPr lang="ru-RU" sz="3100" b="1" dirty="0">
                <a:solidFill>
                  <a:schemeClr val="bg1"/>
                </a:solidFill>
              </a:rPr>
              <a:t>  </a:t>
            </a:r>
            <a:r>
              <a:rPr lang="ru-RU" sz="3100" b="1" dirty="0" err="1">
                <a:solidFill>
                  <a:schemeClr val="bg1"/>
                </a:solidFill>
              </a:rPr>
              <a:t>коледжу</a:t>
            </a:r>
            <a:r>
              <a:rPr lang="ru-RU" sz="3100" b="1" dirty="0">
                <a:solidFill>
                  <a:schemeClr val="bg1"/>
                </a:solidFill>
              </a:rPr>
              <a:t> взяли участь у </a:t>
            </a:r>
            <a:r>
              <a:rPr lang="ru-RU" sz="3100" b="1" dirty="0" err="1">
                <a:solidFill>
                  <a:schemeClr val="bg1"/>
                </a:solidFill>
              </a:rPr>
              <a:t>передачі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маскувальних</a:t>
            </a:r>
            <a:r>
              <a:rPr lang="ru-RU" sz="3100" b="1" dirty="0">
                <a:solidFill>
                  <a:schemeClr val="bg1"/>
                </a:solidFill>
              </a:rPr>
              <a:t> </a:t>
            </a:r>
            <a:r>
              <a:rPr lang="ru-RU" sz="3100" b="1" dirty="0" err="1">
                <a:solidFill>
                  <a:schemeClr val="bg1"/>
                </a:solidFill>
              </a:rPr>
              <a:t>сіток</a:t>
            </a:r>
            <a:r>
              <a:rPr lang="ru-RU" sz="3100" b="1" dirty="0">
                <a:solidFill>
                  <a:schemeClr val="bg1"/>
                </a:solidFill>
              </a:rPr>
              <a:t> до </a:t>
            </a:r>
            <a:br>
              <a:rPr lang="ru-RU" sz="3100" b="1" dirty="0">
                <a:solidFill>
                  <a:schemeClr val="bg1"/>
                </a:solidFill>
              </a:rPr>
            </a:br>
            <a:r>
              <a:rPr lang="ru-RU" sz="3100" b="1" dirty="0" err="1">
                <a:solidFill>
                  <a:schemeClr val="bg1"/>
                </a:solidFill>
              </a:rPr>
              <a:t>Збройних</a:t>
            </a:r>
            <a:r>
              <a:rPr lang="ru-RU" sz="3100" b="1" dirty="0">
                <a:solidFill>
                  <a:schemeClr val="bg1"/>
                </a:solidFill>
              </a:rPr>
              <a:t> Сил </a:t>
            </a:r>
            <a:r>
              <a:rPr lang="ru-RU" sz="3100" b="1" dirty="0" err="1">
                <a:solidFill>
                  <a:schemeClr val="bg1"/>
                </a:solidFill>
              </a:rPr>
              <a:t>України</a:t>
            </a:r>
            <a:r>
              <a:rPr lang="ru-RU" sz="3100" b="1" dirty="0">
                <a:solidFill>
                  <a:schemeClr val="bg1"/>
                </a:solidFill>
              </a:rPr>
              <a:t>. 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72FEEE-A4C6-4134-A797-22D989EF0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57" y="2160103"/>
            <a:ext cx="5239026" cy="39292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31CB29-0281-4B3A-AE26-955FC0D7C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026" y="2160103"/>
            <a:ext cx="3318013" cy="44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49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723</Words>
  <Application>Microsoft Office PowerPoint</Application>
  <PresentationFormat>Широкоэкранный</PresentationFormat>
  <Paragraphs>32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inherit</vt:lpstr>
      <vt:lpstr>Montserrat</vt:lpstr>
      <vt:lpstr>Segoe UI Historic</vt:lpstr>
      <vt:lpstr>Times New Roman</vt:lpstr>
      <vt:lpstr>Тема Office</vt:lpstr>
      <vt:lpstr>Національно-патріотичне виховання</vt:lpstr>
      <vt:lpstr>Презентация PowerPoint</vt:lpstr>
      <vt:lpstr> Роботи по оздобленню укриття. Студенти групи ПТ-24 за роботою))) </vt:lpstr>
      <vt:lpstr>Лінійка-реквієм, присвячена вшануванню пам'яті жертв Бабиного Яру.</vt:lpstr>
      <vt:lpstr>Презентация PowerPoint</vt:lpstr>
      <vt:lpstr>Презентация PowerPoint</vt:lpstr>
      <vt:lpstr>З З метою формування української громадянської ідентичності, військово-патріотичного виховання молоді, підвищення рівня національної свідомості, студенти Кропивницького фахового коледжу харчування та торгівлі взяли участь у відкритій зустрічі. Здобувачі освіти спілкувались з командиром та військовослужбовцями територіальної оборони, учасниками бойових дій на тему: "Бойове застосування новітніх технологій в ЗСУ.</vt:lpstr>
      <vt:lpstr>Презентация PowerPoint</vt:lpstr>
      <vt:lpstr>      Пам'ятаємо.Єднаємося.Переможемо!   З метою вшанування пам'яті трагічно загиблих українців внаслідок голодомору 1932-1933 років, і виховання у студентів почуття гідності та свободи, у коледжі,проведені заходи:  лінійка-реквієм "Не маємо права забути"       Студенти та працівники коледжу взяли участь у Всеукраїнській акції "Запали свічку", оформлено тематичну виставку у читальній залі бібліотеки коледжу "Пам'ятаємо.Вшановуємо.Не забудемо". </vt:lpstr>
      <vt:lpstr>Екскурсія в краєзнавчий музей</vt:lpstr>
      <vt:lpstr>Виставка творчих робіт студентів коледжу, присвячена Дню захисників і захисниць України та Дню українського козацтва</vt:lpstr>
      <vt:lpstr>День пам'яті Чорнобильської трагедії</vt:lpstr>
      <vt:lpstr>З УКРАЇНОЮ В СЕРЦІ💙  💛 На заході студентам було запропоновано створити  інтерактивну мапу України.  💙 На захід був запрошений випускник коледжу, старший солдат фінансово-економічної служби в/ч А7049 Березовський Олександр, який розповів про свою службу, надав відповіді на запитання  студентів.</vt:lpstr>
      <vt:lpstr>Зустріч з представниками Центру науково-технічної творчості.    Під час зустрічі, фахівці центру розповіли про можливості використання дронів у мирний час, а також під час повномасштабного вторгнення російської  армії в Україну. </vt:lpstr>
      <vt:lpstr>«Мовні перегони» від ГО «Серця матерів та ветеранів війни Кропивницького». </vt:lpstr>
      <vt:lpstr>ВИСТАВКА - ПРОДАЖ БОРОШНЯНИХ ВИРОБІВ ДО  ДНЯ ЗАХИСНИКА УКРАЇНИ У рамках декади циклової комісії "Технології та хімії" Кропивницького фахового коледжу харчування та торгівлі відбулася виставка - продаж борошняних виробів до Дня захисника України.</vt:lpstr>
      <vt:lpstr>УРОК МУЖНОСТІ Кропивницький осередок Центурії провів урок мужності для студентів другого курсу Кропивницького фахового коледжу харчування та торгівлі. Організатор заходу - викладач  Захисту України Дмитро ЗЛЕПКО. </vt:lpstr>
      <vt:lpstr>1000 ДНІВ НЕЗЛАМНОСТІ Україна відзначає трагічну та водночас героїчну дату 19 листопада - 1000 днів із початку повтомасштабного вторгнення росії. Цей період став справжнім випробуванням для кожного українця, змусивши переосмислити цінності, подолати страх і об'єднатися заради перемоги.</vt:lpstr>
      <vt:lpstr>ВСЕУКРАЇНСЬКИЙ РАДІОДИКТАНТ НАЦІОНАЛЬНОЇ ЄДНОСТІ В жовтні відзначається День української писемності та мови - у пам'ять про святого Нестора Літописця. Напередодні цього дня традиційно проводиться радіодиктант національної єдності.</vt:lpstr>
      <vt:lpstr>БЛАГОДІЙНИЙ ЗАХІД З НАГОДИ ДНЯ КОЗАЦТВА Команда коледжу зайняли ІІІ місце у номінації "Флешмоб" в обласному відкритому конкурсі серед учнівської та студентської молоді "Козацькі клейноди" до Дня козацтва.  Переможці конкурсу долучилися до благодійного заходу з нагоди Дня козацтва "Козацькі клейноди"</vt:lpstr>
      <vt:lpstr>ДОПОМОГА ЗБРОЙНИМ СИЛАМ УКРАЇНИ У переддень 270 - річчя заснування міста викладачі та студенти  коледжу взяли участь у передачі маскувальних сіток до  Збройних Сил України.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25</cp:revision>
  <dcterms:created xsi:type="dcterms:W3CDTF">2024-04-11T10:22:55Z</dcterms:created>
  <dcterms:modified xsi:type="dcterms:W3CDTF">2024-11-24T09:00:09Z</dcterms:modified>
</cp:coreProperties>
</file>